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7" r:id="rId4"/>
    <p:sldId id="268" r:id="rId5"/>
    <p:sldId id="257" r:id="rId6"/>
    <p:sldId id="260" r:id="rId7"/>
    <p:sldId id="269" r:id="rId8"/>
    <p:sldId id="261" r:id="rId9"/>
    <p:sldId id="265" r:id="rId10"/>
    <p:sldId id="266" r:id="rId11"/>
    <p:sldId id="264"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702"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dmin\Documents\2015-2016\semanas%20epidemiologicas%202016\semana%207%202016\corte%20temporada%202014-2015.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dmin\Documents\2015-2016\semanas%20epidemiologicas%202016\semana%207%202016\corte%20influenza%202015-201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semana%207%202016\base%20flu-%2002-03-2016-limpia%20sin%20duplicado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abernal.SALUDBCS\Documents\ARCHIVOS%202016\INFORMACION%20SEMANAL%20Y%20MENSUAL\SEMANA%207%202016\DENGUE%20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MX"/>
  <c:chart>
    <c:title>
      <c:tx>
        <c:rich>
          <a:bodyPr/>
          <a:lstStyle/>
          <a:p>
            <a:pPr>
              <a:defRPr/>
            </a:pPr>
            <a:r>
              <a:rPr lang="en-US" sz="1000">
                <a:latin typeface="Arial Narrow" panose="020B0606020202030204" pitchFamily="34" charset="0"/>
              </a:rPr>
              <a:t>BCS.CURVA EPIDEMICA SEMANAL DE LA INFLUENZA PERIODO ALTO OCTUBRE 2014 A MARZO 2015</a:t>
            </a:r>
          </a:p>
        </c:rich>
      </c:tx>
      <c:layout/>
      <c:overlay val="1"/>
    </c:title>
    <c:plotArea>
      <c:layout>
        <c:manualLayout>
          <c:layoutTarget val="inner"/>
          <c:xMode val="edge"/>
          <c:yMode val="edge"/>
          <c:x val="5.9738383626289214E-2"/>
          <c:y val="0.10695610965296004"/>
          <c:w val="0.92997118518851662"/>
          <c:h val="0.74403178769320544"/>
        </c:manualLayout>
      </c:layout>
      <c:lineChart>
        <c:grouping val="standard"/>
        <c:ser>
          <c:idx val="0"/>
          <c:order val="0"/>
          <c:tx>
            <c:strRef>
              <c:f>'curva calendario'!$C$2</c:f>
              <c:strCache>
                <c:ptCount val="1"/>
                <c:pt idx="0">
                  <c:v>probables</c:v>
                </c:pt>
              </c:strCache>
            </c:strRef>
          </c:tx>
          <c:cat>
            <c:strRef>
              <c:f>'curva calendario'!$B$3:$B$28</c:f>
              <c:strCache>
                <c:ptCount val="26"/>
                <c:pt idx="0">
                  <c:v>00-41</c:v>
                </c:pt>
                <c:pt idx="1">
                  <c:v>00-42</c:v>
                </c:pt>
                <c:pt idx="2">
                  <c:v>00-43</c:v>
                </c:pt>
                <c:pt idx="3">
                  <c:v>00-44</c:v>
                </c:pt>
                <c:pt idx="4">
                  <c:v>00-45</c:v>
                </c:pt>
                <c:pt idx="5">
                  <c:v>00-46</c:v>
                </c:pt>
                <c:pt idx="6">
                  <c:v>00-47</c:v>
                </c:pt>
                <c:pt idx="7">
                  <c:v>00-48</c:v>
                </c:pt>
                <c:pt idx="8">
                  <c:v>00-49</c:v>
                </c:pt>
                <c:pt idx="9">
                  <c:v>00-50</c:v>
                </c:pt>
                <c:pt idx="10">
                  <c:v>00-51</c:v>
                </c:pt>
                <c:pt idx="11">
                  <c:v>00-52</c:v>
                </c:pt>
                <c:pt idx="12">
                  <c:v>00-53</c:v>
                </c:pt>
                <c:pt idx="13">
                  <c:v>00-1</c:v>
                </c:pt>
                <c:pt idx="14">
                  <c:v>00-2</c:v>
                </c:pt>
                <c:pt idx="15">
                  <c:v>00-3</c:v>
                </c:pt>
                <c:pt idx="16">
                  <c:v>00-4</c:v>
                </c:pt>
                <c:pt idx="17">
                  <c:v>00-5</c:v>
                </c:pt>
                <c:pt idx="18">
                  <c:v>00-6</c:v>
                </c:pt>
                <c:pt idx="19">
                  <c:v>00-7</c:v>
                </c:pt>
                <c:pt idx="20">
                  <c:v>00-8</c:v>
                </c:pt>
                <c:pt idx="21">
                  <c:v>00-9</c:v>
                </c:pt>
                <c:pt idx="22">
                  <c:v>00-10</c:v>
                </c:pt>
                <c:pt idx="23">
                  <c:v>00-11</c:v>
                </c:pt>
                <c:pt idx="24">
                  <c:v>00-12</c:v>
                </c:pt>
                <c:pt idx="25">
                  <c:v>00-13</c:v>
                </c:pt>
              </c:strCache>
            </c:strRef>
          </c:cat>
          <c:val>
            <c:numRef>
              <c:f>'curva calendario'!$C$3:$C$28</c:f>
              <c:numCache>
                <c:formatCode>General</c:formatCode>
                <c:ptCount val="26"/>
                <c:pt idx="0">
                  <c:v>9</c:v>
                </c:pt>
                <c:pt idx="1">
                  <c:v>9</c:v>
                </c:pt>
                <c:pt idx="2">
                  <c:v>8</c:v>
                </c:pt>
                <c:pt idx="3">
                  <c:v>7</c:v>
                </c:pt>
                <c:pt idx="4">
                  <c:v>3</c:v>
                </c:pt>
                <c:pt idx="5">
                  <c:v>3</c:v>
                </c:pt>
                <c:pt idx="6">
                  <c:v>10</c:v>
                </c:pt>
                <c:pt idx="7">
                  <c:v>9</c:v>
                </c:pt>
                <c:pt idx="8">
                  <c:v>5</c:v>
                </c:pt>
                <c:pt idx="9">
                  <c:v>5</c:v>
                </c:pt>
                <c:pt idx="10">
                  <c:v>5</c:v>
                </c:pt>
                <c:pt idx="11">
                  <c:v>5</c:v>
                </c:pt>
                <c:pt idx="12">
                  <c:v>6</c:v>
                </c:pt>
                <c:pt idx="13">
                  <c:v>11</c:v>
                </c:pt>
                <c:pt idx="14">
                  <c:v>13</c:v>
                </c:pt>
                <c:pt idx="15">
                  <c:v>11</c:v>
                </c:pt>
                <c:pt idx="16">
                  <c:v>6</c:v>
                </c:pt>
                <c:pt idx="17">
                  <c:v>10</c:v>
                </c:pt>
                <c:pt idx="18">
                  <c:v>19</c:v>
                </c:pt>
                <c:pt idx="19">
                  <c:v>25</c:v>
                </c:pt>
                <c:pt idx="20">
                  <c:v>12</c:v>
                </c:pt>
                <c:pt idx="21">
                  <c:v>14</c:v>
                </c:pt>
                <c:pt idx="22">
                  <c:v>8</c:v>
                </c:pt>
                <c:pt idx="23">
                  <c:v>9</c:v>
                </c:pt>
                <c:pt idx="24">
                  <c:v>8</c:v>
                </c:pt>
                <c:pt idx="25">
                  <c:v>1</c:v>
                </c:pt>
              </c:numCache>
            </c:numRef>
          </c:val>
        </c:ser>
        <c:ser>
          <c:idx val="1"/>
          <c:order val="1"/>
          <c:tx>
            <c:strRef>
              <c:f>'curva calendario'!$D$2</c:f>
              <c:strCache>
                <c:ptCount val="1"/>
                <c:pt idx="0">
                  <c:v>confirmados</c:v>
                </c:pt>
              </c:strCache>
            </c:strRef>
          </c:tx>
          <c:cat>
            <c:strRef>
              <c:f>'curva calendario'!$B$3:$B$28</c:f>
              <c:strCache>
                <c:ptCount val="26"/>
                <c:pt idx="0">
                  <c:v>00-41</c:v>
                </c:pt>
                <c:pt idx="1">
                  <c:v>00-42</c:v>
                </c:pt>
                <c:pt idx="2">
                  <c:v>00-43</c:v>
                </c:pt>
                <c:pt idx="3">
                  <c:v>00-44</c:v>
                </c:pt>
                <c:pt idx="4">
                  <c:v>00-45</c:v>
                </c:pt>
                <c:pt idx="5">
                  <c:v>00-46</c:v>
                </c:pt>
                <c:pt idx="6">
                  <c:v>00-47</c:v>
                </c:pt>
                <c:pt idx="7">
                  <c:v>00-48</c:v>
                </c:pt>
                <c:pt idx="8">
                  <c:v>00-49</c:v>
                </c:pt>
                <c:pt idx="9">
                  <c:v>00-50</c:v>
                </c:pt>
                <c:pt idx="10">
                  <c:v>00-51</c:v>
                </c:pt>
                <c:pt idx="11">
                  <c:v>00-52</c:v>
                </c:pt>
                <c:pt idx="12">
                  <c:v>00-53</c:v>
                </c:pt>
                <c:pt idx="13">
                  <c:v>00-1</c:v>
                </c:pt>
                <c:pt idx="14">
                  <c:v>00-2</c:v>
                </c:pt>
                <c:pt idx="15">
                  <c:v>00-3</c:v>
                </c:pt>
                <c:pt idx="16">
                  <c:v>00-4</c:v>
                </c:pt>
                <c:pt idx="17">
                  <c:v>00-5</c:v>
                </c:pt>
                <c:pt idx="18">
                  <c:v>00-6</c:v>
                </c:pt>
                <c:pt idx="19">
                  <c:v>00-7</c:v>
                </c:pt>
                <c:pt idx="20">
                  <c:v>00-8</c:v>
                </c:pt>
                <c:pt idx="21">
                  <c:v>00-9</c:v>
                </c:pt>
                <c:pt idx="22">
                  <c:v>00-10</c:v>
                </c:pt>
                <c:pt idx="23">
                  <c:v>00-11</c:v>
                </c:pt>
                <c:pt idx="24">
                  <c:v>00-12</c:v>
                </c:pt>
                <c:pt idx="25">
                  <c:v>00-13</c:v>
                </c:pt>
              </c:strCache>
            </c:strRef>
          </c:cat>
          <c:val>
            <c:numRef>
              <c:f>'curva calendario'!$D$3:$D$28</c:f>
              <c:numCache>
                <c:formatCode>General</c:formatCode>
                <c:ptCount val="26"/>
                <c:pt idx="0">
                  <c:v>3</c:v>
                </c:pt>
                <c:pt idx="1">
                  <c:v>1</c:v>
                </c:pt>
                <c:pt idx="2">
                  <c:v>0</c:v>
                </c:pt>
                <c:pt idx="3">
                  <c:v>0</c:v>
                </c:pt>
                <c:pt idx="4">
                  <c:v>0</c:v>
                </c:pt>
                <c:pt idx="5">
                  <c:v>0</c:v>
                </c:pt>
                <c:pt idx="6">
                  <c:v>0</c:v>
                </c:pt>
                <c:pt idx="7">
                  <c:v>1</c:v>
                </c:pt>
                <c:pt idx="8">
                  <c:v>0</c:v>
                </c:pt>
                <c:pt idx="9">
                  <c:v>0</c:v>
                </c:pt>
                <c:pt idx="10">
                  <c:v>0</c:v>
                </c:pt>
                <c:pt idx="11">
                  <c:v>1</c:v>
                </c:pt>
                <c:pt idx="12">
                  <c:v>0</c:v>
                </c:pt>
                <c:pt idx="13">
                  <c:v>0</c:v>
                </c:pt>
                <c:pt idx="14">
                  <c:v>1</c:v>
                </c:pt>
                <c:pt idx="15">
                  <c:v>1</c:v>
                </c:pt>
                <c:pt idx="16">
                  <c:v>0</c:v>
                </c:pt>
                <c:pt idx="17">
                  <c:v>3</c:v>
                </c:pt>
                <c:pt idx="18">
                  <c:v>0</c:v>
                </c:pt>
                <c:pt idx="19">
                  <c:v>5</c:v>
                </c:pt>
                <c:pt idx="20">
                  <c:v>2</c:v>
                </c:pt>
                <c:pt idx="21">
                  <c:v>0</c:v>
                </c:pt>
                <c:pt idx="22">
                  <c:v>0</c:v>
                </c:pt>
                <c:pt idx="23">
                  <c:v>1</c:v>
                </c:pt>
                <c:pt idx="24">
                  <c:v>0</c:v>
                </c:pt>
                <c:pt idx="25">
                  <c:v>0</c:v>
                </c:pt>
              </c:numCache>
            </c:numRef>
          </c:val>
        </c:ser>
        <c:marker val="1"/>
        <c:axId val="55317248"/>
        <c:axId val="55319168"/>
      </c:lineChart>
      <c:catAx>
        <c:axId val="55317248"/>
        <c:scaling>
          <c:orientation val="minMax"/>
        </c:scaling>
        <c:axPos val="b"/>
        <c:title>
          <c:tx>
            <c:rich>
              <a:bodyPr/>
              <a:lstStyle/>
              <a:p>
                <a:pPr>
                  <a:defRPr/>
                </a:pPr>
                <a:r>
                  <a:rPr lang="en-US"/>
                  <a:t>semanas</a:t>
                </a:r>
              </a:p>
            </c:rich>
          </c:tx>
          <c:layout>
            <c:manualLayout>
              <c:xMode val="edge"/>
              <c:yMode val="edge"/>
              <c:x val="0.49384745480623549"/>
              <c:y val="0.91275517643627924"/>
            </c:manualLayout>
          </c:layout>
        </c:title>
        <c:tickLblPos val="nextTo"/>
        <c:txPr>
          <a:bodyPr/>
          <a:lstStyle/>
          <a:p>
            <a:pPr>
              <a:defRPr sz="800"/>
            </a:pPr>
            <a:endParaRPr lang="es-MX"/>
          </a:p>
        </c:txPr>
        <c:crossAx val="55319168"/>
        <c:crosses val="autoZero"/>
        <c:auto val="1"/>
        <c:lblAlgn val="ctr"/>
        <c:lblOffset val="100"/>
      </c:catAx>
      <c:valAx>
        <c:axId val="55319168"/>
        <c:scaling>
          <c:orientation val="minMax"/>
        </c:scaling>
        <c:axPos val="l"/>
        <c:majorGridlines/>
        <c:title>
          <c:tx>
            <c:rich>
              <a:bodyPr rot="0" vert="wordArtVert"/>
              <a:lstStyle/>
              <a:p>
                <a:pPr>
                  <a:defRPr/>
                </a:pPr>
                <a:r>
                  <a:rPr lang="en-US"/>
                  <a:t>casos</a:t>
                </a:r>
              </a:p>
            </c:rich>
          </c:tx>
          <c:layout>
            <c:manualLayout>
              <c:xMode val="edge"/>
              <c:yMode val="edge"/>
              <c:x val="1.0462878908755399E-3"/>
              <c:y val="0.2656036745406824"/>
            </c:manualLayout>
          </c:layout>
        </c:title>
        <c:numFmt formatCode="General" sourceLinked="1"/>
        <c:tickLblPos val="nextTo"/>
        <c:txPr>
          <a:bodyPr/>
          <a:lstStyle/>
          <a:p>
            <a:pPr>
              <a:defRPr sz="800"/>
            </a:pPr>
            <a:endParaRPr lang="es-MX"/>
          </a:p>
        </c:txPr>
        <c:crossAx val="55317248"/>
        <c:crosses val="autoZero"/>
        <c:crossBetween val="between"/>
      </c:valAx>
    </c:plotArea>
    <c:legend>
      <c:legendPos val="r"/>
      <c:layout>
        <c:manualLayout>
          <c:xMode val="edge"/>
          <c:yMode val="edge"/>
          <c:x val="0.11769941800753174"/>
          <c:y val="0.13850503062117248"/>
          <c:w val="0.14699449685512106"/>
          <c:h val="0.16743438320210005"/>
        </c:manualLayout>
      </c:layout>
    </c:legend>
    <c:plotVisOnly val="1"/>
    <c:dispBlanksAs val="gap"/>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MX"/>
  <c:chart>
    <c:title>
      <c:tx>
        <c:rich>
          <a:bodyPr/>
          <a:lstStyle/>
          <a:p>
            <a:pPr>
              <a:defRPr/>
            </a:pPr>
            <a:r>
              <a:rPr lang="en-US" sz="1000" dirty="0"/>
              <a:t>BCS.CURVA EPIDEMICA SEMANAL DE LA INFLUENZA, PERIODO ALTO  OCT </a:t>
            </a:r>
            <a:r>
              <a:rPr lang="en-US" sz="1000" dirty="0" smtClean="0"/>
              <a:t>2015 - MARZO </a:t>
            </a:r>
            <a:r>
              <a:rPr lang="en-US" sz="1000" dirty="0"/>
              <a:t>2016</a:t>
            </a:r>
          </a:p>
        </c:rich>
      </c:tx>
      <c:layout>
        <c:manualLayout>
          <c:xMode val="edge"/>
          <c:yMode val="edge"/>
          <c:x val="0.15800375593164653"/>
          <c:y val="6.4814814814814867E-2"/>
        </c:manualLayout>
      </c:layout>
      <c:overlay val="1"/>
    </c:title>
    <c:plotArea>
      <c:layout>
        <c:manualLayout>
          <c:layoutTarget val="inner"/>
          <c:xMode val="edge"/>
          <c:yMode val="edge"/>
          <c:x val="5.5293911237585328E-2"/>
          <c:y val="5.1400554097404468E-2"/>
          <c:w val="0.91820566525912573"/>
          <c:h val="0.7866517206182565"/>
        </c:manualLayout>
      </c:layout>
      <c:lineChart>
        <c:grouping val="standard"/>
        <c:ser>
          <c:idx val="0"/>
          <c:order val="0"/>
          <c:tx>
            <c:strRef>
              <c:f>'tabla grafica'!$E$1</c:f>
              <c:strCache>
                <c:ptCount val="1"/>
                <c:pt idx="0">
                  <c:v>probables 201</c:v>
                </c:pt>
              </c:strCache>
            </c:strRef>
          </c:tx>
          <c:cat>
            <c:strRef>
              <c:f>'tabla grafica'!$D$2:$D$23</c:f>
              <c:strCache>
                <c:ptCount val="22"/>
                <c:pt idx="0">
                  <c:v>00-39</c:v>
                </c:pt>
                <c:pt idx="1">
                  <c:v>00-40</c:v>
                </c:pt>
                <c:pt idx="2">
                  <c:v>00-41</c:v>
                </c:pt>
                <c:pt idx="3">
                  <c:v>00-42</c:v>
                </c:pt>
                <c:pt idx="4">
                  <c:v>00-43</c:v>
                </c:pt>
                <c:pt idx="5">
                  <c:v>00-44</c:v>
                </c:pt>
                <c:pt idx="6">
                  <c:v>00-45</c:v>
                </c:pt>
                <c:pt idx="7">
                  <c:v>00-46</c:v>
                </c:pt>
                <c:pt idx="8">
                  <c:v>00-47</c:v>
                </c:pt>
                <c:pt idx="9">
                  <c:v>00-48</c:v>
                </c:pt>
                <c:pt idx="10">
                  <c:v>00-49</c:v>
                </c:pt>
                <c:pt idx="11">
                  <c:v>00-50</c:v>
                </c:pt>
                <c:pt idx="12">
                  <c:v>00-51</c:v>
                </c:pt>
                <c:pt idx="13">
                  <c:v>00-52</c:v>
                </c:pt>
                <c:pt idx="14">
                  <c:v>00-1</c:v>
                </c:pt>
                <c:pt idx="15">
                  <c:v>00-2</c:v>
                </c:pt>
                <c:pt idx="16">
                  <c:v>00-3</c:v>
                </c:pt>
                <c:pt idx="17">
                  <c:v>00-4</c:v>
                </c:pt>
                <c:pt idx="18">
                  <c:v>00-5</c:v>
                </c:pt>
                <c:pt idx="19">
                  <c:v>00-6</c:v>
                </c:pt>
                <c:pt idx="20">
                  <c:v>00-7</c:v>
                </c:pt>
                <c:pt idx="21">
                  <c:v>00-8</c:v>
                </c:pt>
              </c:strCache>
            </c:strRef>
          </c:cat>
          <c:val>
            <c:numRef>
              <c:f>'tabla grafica'!$E$2:$E$23</c:f>
              <c:numCache>
                <c:formatCode>General</c:formatCode>
                <c:ptCount val="22"/>
                <c:pt idx="0">
                  <c:v>5</c:v>
                </c:pt>
                <c:pt idx="1">
                  <c:v>5</c:v>
                </c:pt>
                <c:pt idx="2">
                  <c:v>6</c:v>
                </c:pt>
                <c:pt idx="3">
                  <c:v>9</c:v>
                </c:pt>
                <c:pt idx="4">
                  <c:v>5</c:v>
                </c:pt>
                <c:pt idx="5">
                  <c:v>7</c:v>
                </c:pt>
                <c:pt idx="6">
                  <c:v>4</c:v>
                </c:pt>
                <c:pt idx="7">
                  <c:v>5</c:v>
                </c:pt>
                <c:pt idx="8">
                  <c:v>5</c:v>
                </c:pt>
                <c:pt idx="9">
                  <c:v>7</c:v>
                </c:pt>
                <c:pt idx="10">
                  <c:v>8</c:v>
                </c:pt>
                <c:pt idx="11">
                  <c:v>6</c:v>
                </c:pt>
                <c:pt idx="12">
                  <c:v>1</c:v>
                </c:pt>
                <c:pt idx="13">
                  <c:v>4</c:v>
                </c:pt>
                <c:pt idx="14">
                  <c:v>6</c:v>
                </c:pt>
                <c:pt idx="15">
                  <c:v>6</c:v>
                </c:pt>
                <c:pt idx="16">
                  <c:v>6</c:v>
                </c:pt>
                <c:pt idx="17">
                  <c:v>4</c:v>
                </c:pt>
                <c:pt idx="18">
                  <c:v>24</c:v>
                </c:pt>
                <c:pt idx="19">
                  <c:v>22</c:v>
                </c:pt>
                <c:pt idx="20">
                  <c:v>54</c:v>
                </c:pt>
                <c:pt idx="21">
                  <c:v>2</c:v>
                </c:pt>
              </c:numCache>
            </c:numRef>
          </c:val>
        </c:ser>
        <c:ser>
          <c:idx val="1"/>
          <c:order val="1"/>
          <c:tx>
            <c:strRef>
              <c:f>'tabla grafica'!$F$1</c:f>
              <c:strCache>
                <c:ptCount val="1"/>
                <c:pt idx="0">
                  <c:v>confirmados 31</c:v>
                </c:pt>
              </c:strCache>
            </c:strRef>
          </c:tx>
          <c:cat>
            <c:strRef>
              <c:f>'tabla grafica'!$D$2:$D$23</c:f>
              <c:strCache>
                <c:ptCount val="22"/>
                <c:pt idx="0">
                  <c:v>00-39</c:v>
                </c:pt>
                <c:pt idx="1">
                  <c:v>00-40</c:v>
                </c:pt>
                <c:pt idx="2">
                  <c:v>00-41</c:v>
                </c:pt>
                <c:pt idx="3">
                  <c:v>00-42</c:v>
                </c:pt>
                <c:pt idx="4">
                  <c:v>00-43</c:v>
                </c:pt>
                <c:pt idx="5">
                  <c:v>00-44</c:v>
                </c:pt>
                <c:pt idx="6">
                  <c:v>00-45</c:v>
                </c:pt>
                <c:pt idx="7">
                  <c:v>00-46</c:v>
                </c:pt>
                <c:pt idx="8">
                  <c:v>00-47</c:v>
                </c:pt>
                <c:pt idx="9">
                  <c:v>00-48</c:v>
                </c:pt>
                <c:pt idx="10">
                  <c:v>00-49</c:v>
                </c:pt>
                <c:pt idx="11">
                  <c:v>00-50</c:v>
                </c:pt>
                <c:pt idx="12">
                  <c:v>00-51</c:v>
                </c:pt>
                <c:pt idx="13">
                  <c:v>00-52</c:v>
                </c:pt>
                <c:pt idx="14">
                  <c:v>00-1</c:v>
                </c:pt>
                <c:pt idx="15">
                  <c:v>00-2</c:v>
                </c:pt>
                <c:pt idx="16">
                  <c:v>00-3</c:v>
                </c:pt>
                <c:pt idx="17">
                  <c:v>00-4</c:v>
                </c:pt>
                <c:pt idx="18">
                  <c:v>00-5</c:v>
                </c:pt>
                <c:pt idx="19">
                  <c:v>00-6</c:v>
                </c:pt>
                <c:pt idx="20">
                  <c:v>00-7</c:v>
                </c:pt>
                <c:pt idx="21">
                  <c:v>00-8</c:v>
                </c:pt>
              </c:strCache>
            </c:strRef>
          </c:cat>
          <c:val>
            <c:numRef>
              <c:f>'tabla grafica'!$F$2:$F$23</c:f>
              <c:numCache>
                <c:formatCode>General</c:formatCode>
                <c:ptCount val="22"/>
                <c:pt idx="0">
                  <c:v>1</c:v>
                </c:pt>
                <c:pt idx="1">
                  <c:v>2</c:v>
                </c:pt>
                <c:pt idx="2">
                  <c:v>0</c:v>
                </c:pt>
                <c:pt idx="3">
                  <c:v>0</c:v>
                </c:pt>
                <c:pt idx="4">
                  <c:v>0</c:v>
                </c:pt>
                <c:pt idx="5">
                  <c:v>1</c:v>
                </c:pt>
                <c:pt idx="6">
                  <c:v>0</c:v>
                </c:pt>
                <c:pt idx="7">
                  <c:v>1</c:v>
                </c:pt>
                <c:pt idx="8">
                  <c:v>1</c:v>
                </c:pt>
                <c:pt idx="9">
                  <c:v>0</c:v>
                </c:pt>
                <c:pt idx="10">
                  <c:v>1</c:v>
                </c:pt>
                <c:pt idx="11">
                  <c:v>1</c:v>
                </c:pt>
                <c:pt idx="12">
                  <c:v>0</c:v>
                </c:pt>
                <c:pt idx="13">
                  <c:v>0</c:v>
                </c:pt>
                <c:pt idx="14">
                  <c:v>1</c:v>
                </c:pt>
                <c:pt idx="15">
                  <c:v>0</c:v>
                </c:pt>
                <c:pt idx="16">
                  <c:v>0</c:v>
                </c:pt>
                <c:pt idx="17">
                  <c:v>0</c:v>
                </c:pt>
                <c:pt idx="18">
                  <c:v>3</c:v>
                </c:pt>
                <c:pt idx="19">
                  <c:v>2</c:v>
                </c:pt>
                <c:pt idx="20">
                  <c:v>15</c:v>
                </c:pt>
                <c:pt idx="21">
                  <c:v>2</c:v>
                </c:pt>
              </c:numCache>
            </c:numRef>
          </c:val>
        </c:ser>
        <c:marker val="1"/>
        <c:axId val="58066816"/>
        <c:axId val="58077184"/>
      </c:lineChart>
      <c:catAx>
        <c:axId val="58066816"/>
        <c:scaling>
          <c:orientation val="minMax"/>
        </c:scaling>
        <c:axPos val="b"/>
        <c:title>
          <c:tx>
            <c:rich>
              <a:bodyPr/>
              <a:lstStyle/>
              <a:p>
                <a:pPr>
                  <a:defRPr sz="800"/>
                </a:pPr>
                <a:r>
                  <a:rPr lang="en-US" sz="800"/>
                  <a:t>semanas</a:t>
                </a:r>
              </a:p>
            </c:rich>
          </c:tx>
          <c:layout>
            <c:manualLayout>
              <c:xMode val="edge"/>
              <c:yMode val="edge"/>
              <c:x val="0.47754438234338781"/>
              <c:y val="0.91370844269466356"/>
            </c:manualLayout>
          </c:layout>
        </c:title>
        <c:tickLblPos val="nextTo"/>
        <c:txPr>
          <a:bodyPr/>
          <a:lstStyle/>
          <a:p>
            <a:pPr>
              <a:defRPr sz="800"/>
            </a:pPr>
            <a:endParaRPr lang="es-MX"/>
          </a:p>
        </c:txPr>
        <c:crossAx val="58077184"/>
        <c:crosses val="autoZero"/>
        <c:auto val="1"/>
        <c:lblAlgn val="ctr"/>
        <c:lblOffset val="100"/>
      </c:catAx>
      <c:valAx>
        <c:axId val="58077184"/>
        <c:scaling>
          <c:orientation val="minMax"/>
        </c:scaling>
        <c:axPos val="l"/>
        <c:majorGridlines/>
        <c:title>
          <c:tx>
            <c:rich>
              <a:bodyPr rot="0" vert="wordArtVert"/>
              <a:lstStyle/>
              <a:p>
                <a:pPr>
                  <a:defRPr sz="800"/>
                </a:pPr>
                <a:r>
                  <a:rPr lang="en-US" sz="800"/>
                  <a:t>casos</a:t>
                </a:r>
              </a:p>
            </c:rich>
          </c:tx>
          <c:layout/>
        </c:title>
        <c:numFmt formatCode="General" sourceLinked="1"/>
        <c:tickLblPos val="nextTo"/>
        <c:txPr>
          <a:bodyPr/>
          <a:lstStyle/>
          <a:p>
            <a:pPr>
              <a:defRPr sz="800"/>
            </a:pPr>
            <a:endParaRPr lang="es-MX"/>
          </a:p>
        </c:txPr>
        <c:crossAx val="58066816"/>
        <c:crosses val="autoZero"/>
        <c:crossBetween val="between"/>
      </c:valAx>
    </c:plotArea>
    <c:legend>
      <c:legendPos val="r"/>
      <c:layout>
        <c:manualLayout>
          <c:xMode val="edge"/>
          <c:yMode val="edge"/>
          <c:x val="6.8354222436277978E-2"/>
          <c:y val="0.20794947506561692"/>
          <c:w val="0.17678565428254611"/>
          <c:h val="0.19984179060950716"/>
        </c:manualLayout>
      </c:layout>
    </c:legend>
    <c:plotVisOnly val="1"/>
    <c:dispBlanksAs val="gap"/>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MX"/>
  <c:chart>
    <c:title>
      <c:tx>
        <c:rich>
          <a:bodyPr/>
          <a:lstStyle/>
          <a:p>
            <a:pPr>
              <a:defRPr/>
            </a:pPr>
            <a:r>
              <a:rPr lang="en-US" sz="1000" dirty="0"/>
              <a:t>BCS.CURVA </a:t>
            </a:r>
            <a:r>
              <a:rPr lang="en-US" sz="1000" dirty="0" smtClean="0"/>
              <a:t>EPIDEMICA SEMANAL </a:t>
            </a:r>
            <a:r>
              <a:rPr lang="en-US" sz="1000" dirty="0"/>
              <a:t>DE LA INFLUENZA SEGÚN RESULTADOS 2016</a:t>
            </a:r>
          </a:p>
        </c:rich>
      </c:tx>
      <c:layout>
        <c:manualLayout>
          <c:xMode val="edge"/>
          <c:yMode val="edge"/>
          <c:x val="0.19800659150560726"/>
          <c:y val="0"/>
        </c:manualLayout>
      </c:layout>
      <c:overlay val="1"/>
    </c:title>
    <c:plotArea>
      <c:layout>
        <c:manualLayout>
          <c:layoutTarget val="inner"/>
          <c:xMode val="edge"/>
          <c:yMode val="edge"/>
          <c:x val="9.2643611309949789E-2"/>
          <c:y val="6.0659813356663754E-2"/>
          <c:w val="0.90347351467430204"/>
          <c:h val="0.78632327209098862"/>
        </c:manualLayout>
      </c:layout>
      <c:lineChart>
        <c:grouping val="standard"/>
        <c:ser>
          <c:idx val="1"/>
          <c:order val="0"/>
          <c:tx>
            <c:strRef>
              <c:f>'tabla grafica'!$E$17</c:f>
              <c:strCache>
                <c:ptCount val="1"/>
                <c:pt idx="0">
                  <c:v>PROBABLES 94</c:v>
                </c:pt>
              </c:strCache>
            </c:strRef>
          </c:tx>
          <c:val>
            <c:numRef>
              <c:f>'tabla grafica'!$E$18:$E$26</c:f>
              <c:numCache>
                <c:formatCode>General</c:formatCode>
                <c:ptCount val="9"/>
                <c:pt idx="0">
                  <c:v>5</c:v>
                </c:pt>
                <c:pt idx="1">
                  <c:v>7</c:v>
                </c:pt>
                <c:pt idx="2">
                  <c:v>5</c:v>
                </c:pt>
                <c:pt idx="3">
                  <c:v>3</c:v>
                </c:pt>
                <c:pt idx="4">
                  <c:v>13</c:v>
                </c:pt>
                <c:pt idx="5">
                  <c:v>17</c:v>
                </c:pt>
                <c:pt idx="6">
                  <c:v>32</c:v>
                </c:pt>
                <c:pt idx="7">
                  <c:v>30</c:v>
                </c:pt>
                <c:pt idx="8">
                  <c:v>4</c:v>
                </c:pt>
              </c:numCache>
            </c:numRef>
          </c:val>
        </c:ser>
        <c:ser>
          <c:idx val="2"/>
          <c:order val="1"/>
          <c:tx>
            <c:strRef>
              <c:f>'tabla grafica'!$F$17</c:f>
              <c:strCache>
                <c:ptCount val="1"/>
                <c:pt idx="0">
                  <c:v>CONFIRMADOS 15</c:v>
                </c:pt>
              </c:strCache>
            </c:strRef>
          </c:tx>
          <c:val>
            <c:numRef>
              <c:f>'tabla grafica'!$F$18:$F$26</c:f>
              <c:numCache>
                <c:formatCode>General</c:formatCode>
                <c:ptCount val="9"/>
                <c:pt idx="0">
                  <c:v>2</c:v>
                </c:pt>
                <c:pt idx="1">
                  <c:v>0</c:v>
                </c:pt>
                <c:pt idx="2">
                  <c:v>0</c:v>
                </c:pt>
                <c:pt idx="3">
                  <c:v>0</c:v>
                </c:pt>
                <c:pt idx="4">
                  <c:v>3</c:v>
                </c:pt>
                <c:pt idx="5">
                  <c:v>0</c:v>
                </c:pt>
                <c:pt idx="6">
                  <c:v>8</c:v>
                </c:pt>
                <c:pt idx="7">
                  <c:v>2</c:v>
                </c:pt>
                <c:pt idx="8">
                  <c:v>0</c:v>
                </c:pt>
              </c:numCache>
            </c:numRef>
          </c:val>
        </c:ser>
        <c:marker val="1"/>
        <c:axId val="59867136"/>
        <c:axId val="59869056"/>
      </c:lineChart>
      <c:catAx>
        <c:axId val="59867136"/>
        <c:scaling>
          <c:orientation val="minMax"/>
        </c:scaling>
        <c:axPos val="b"/>
        <c:title>
          <c:tx>
            <c:rich>
              <a:bodyPr/>
              <a:lstStyle/>
              <a:p>
                <a:pPr>
                  <a:defRPr sz="800"/>
                </a:pPr>
                <a:r>
                  <a:rPr lang="en-US" sz="800"/>
                  <a:t>SEMANAS</a:t>
                </a:r>
              </a:p>
            </c:rich>
          </c:tx>
          <c:layout/>
        </c:title>
        <c:tickLblPos val="nextTo"/>
        <c:crossAx val="59869056"/>
        <c:crosses val="autoZero"/>
        <c:auto val="1"/>
        <c:lblAlgn val="ctr"/>
        <c:lblOffset val="100"/>
      </c:catAx>
      <c:valAx>
        <c:axId val="59869056"/>
        <c:scaling>
          <c:orientation val="minMax"/>
        </c:scaling>
        <c:axPos val="l"/>
        <c:majorGridlines/>
        <c:title>
          <c:tx>
            <c:rich>
              <a:bodyPr rot="0" vert="wordArtVert"/>
              <a:lstStyle/>
              <a:p>
                <a:pPr>
                  <a:defRPr sz="800"/>
                </a:pPr>
                <a:r>
                  <a:rPr lang="en-US" sz="800"/>
                  <a:t>CASOS</a:t>
                </a:r>
              </a:p>
            </c:rich>
          </c:tx>
          <c:layout>
            <c:manualLayout>
              <c:xMode val="edge"/>
              <c:yMode val="edge"/>
              <c:x val="1.4487890718205706E-3"/>
              <c:y val="0.27054571303587088"/>
            </c:manualLayout>
          </c:layout>
        </c:title>
        <c:numFmt formatCode="General" sourceLinked="1"/>
        <c:tickLblPos val="nextTo"/>
        <c:crossAx val="59867136"/>
        <c:crosses val="autoZero"/>
        <c:crossBetween val="between"/>
      </c:valAx>
    </c:plotArea>
    <c:legend>
      <c:legendPos val="r"/>
      <c:layout>
        <c:manualLayout>
          <c:xMode val="edge"/>
          <c:yMode val="edge"/>
          <c:x val="0.20823833810546463"/>
          <c:y val="0.29128280839895088"/>
          <c:w val="0.19895863159150587"/>
          <c:h val="0.16743438320210008"/>
        </c:manualLayout>
      </c:layout>
      <c:spPr>
        <a:solidFill>
          <a:schemeClr val="accent1">
            <a:lumMod val="20000"/>
            <a:lumOff val="80000"/>
          </a:schemeClr>
        </a:solidFill>
      </c:spPr>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s-MX"/>
  <c:chart>
    <c:title>
      <c:tx>
        <c:rich>
          <a:bodyPr/>
          <a:lstStyle/>
          <a:p>
            <a:pPr>
              <a:defRPr/>
            </a:pPr>
            <a:r>
              <a:rPr lang="en-US" sz="1000"/>
              <a:t>BCS. CURVA EPIDEMICA SEMANAL A DENGUE SEGÚN RESULTADOS 2016</a:t>
            </a:r>
          </a:p>
        </c:rich>
      </c:tx>
      <c:layout>
        <c:manualLayout>
          <c:xMode val="edge"/>
          <c:yMode val="edge"/>
          <c:x val="0.20892124039580792"/>
          <c:y val="4.6296296296296372E-3"/>
        </c:manualLayout>
      </c:layout>
      <c:overlay val="1"/>
    </c:title>
    <c:plotArea>
      <c:layout>
        <c:manualLayout>
          <c:layoutTarget val="inner"/>
          <c:xMode val="edge"/>
          <c:yMode val="edge"/>
          <c:x val="6.3600605223758225E-2"/>
          <c:y val="0.16314796041180621"/>
          <c:w val="0.91958354921226271"/>
          <c:h val="0.76317512394284071"/>
        </c:manualLayout>
      </c:layout>
      <c:lineChart>
        <c:grouping val="standard"/>
        <c:ser>
          <c:idx val="1"/>
          <c:order val="0"/>
          <c:tx>
            <c:strRef>
              <c:f>'[DENGUE 2016.xlsx]GRAFICAS'!$B$3</c:f>
              <c:strCache>
                <c:ptCount val="1"/>
                <c:pt idx="0">
                  <c:v>Casos de FHD confirmados                     0</c:v>
                </c:pt>
              </c:strCache>
            </c:strRef>
          </c:tx>
          <c:val>
            <c:numRef>
              <c:f>'[DENGUE 2016.xlsx]GRAFICAS'!$C$3:$K$3</c:f>
              <c:numCache>
                <c:formatCode>General</c:formatCode>
                <c:ptCount val="9"/>
                <c:pt idx="0">
                  <c:v>0</c:v>
                </c:pt>
                <c:pt idx="1">
                  <c:v>0</c:v>
                </c:pt>
                <c:pt idx="2">
                  <c:v>0</c:v>
                </c:pt>
                <c:pt idx="3">
                  <c:v>0</c:v>
                </c:pt>
                <c:pt idx="4">
                  <c:v>0</c:v>
                </c:pt>
                <c:pt idx="5">
                  <c:v>0</c:v>
                </c:pt>
                <c:pt idx="6">
                  <c:v>0</c:v>
                </c:pt>
                <c:pt idx="7">
                  <c:v>0</c:v>
                </c:pt>
                <c:pt idx="8">
                  <c:v>0</c:v>
                </c:pt>
              </c:numCache>
            </c:numRef>
          </c:val>
        </c:ser>
        <c:ser>
          <c:idx val="2"/>
          <c:order val="1"/>
          <c:tx>
            <c:strRef>
              <c:f>'[DENGUE 2016.xlsx]GRAFICAS'!$B$4</c:f>
              <c:strCache>
                <c:ptCount val="1"/>
                <c:pt idx="0">
                  <c:v>casos de FD confirmados                     20</c:v>
                </c:pt>
              </c:strCache>
            </c:strRef>
          </c:tx>
          <c:val>
            <c:numRef>
              <c:f>'[DENGUE 2016.xlsx]GRAFICAS'!$C$4:$K$4</c:f>
              <c:numCache>
                <c:formatCode>General</c:formatCode>
                <c:ptCount val="9"/>
                <c:pt idx="0">
                  <c:v>3</c:v>
                </c:pt>
                <c:pt idx="1">
                  <c:v>4</c:v>
                </c:pt>
                <c:pt idx="2">
                  <c:v>1</c:v>
                </c:pt>
                <c:pt idx="3">
                  <c:v>2</c:v>
                </c:pt>
                <c:pt idx="4">
                  <c:v>2</c:v>
                </c:pt>
                <c:pt idx="5">
                  <c:v>2</c:v>
                </c:pt>
                <c:pt idx="6">
                  <c:v>3</c:v>
                </c:pt>
                <c:pt idx="7">
                  <c:v>3</c:v>
                </c:pt>
                <c:pt idx="8">
                  <c:v>0</c:v>
                </c:pt>
              </c:numCache>
            </c:numRef>
          </c:val>
        </c:ser>
        <c:ser>
          <c:idx val="3"/>
          <c:order val="2"/>
          <c:tx>
            <c:strRef>
              <c:f>'[DENGUE 2016.xlsx]GRAFICAS'!$B$5</c:f>
              <c:strCache>
                <c:ptCount val="1"/>
                <c:pt idx="0">
                  <c:v>Casos probables                                173</c:v>
                </c:pt>
              </c:strCache>
            </c:strRef>
          </c:tx>
          <c:val>
            <c:numRef>
              <c:f>'[DENGUE 2016.xlsx]GRAFICAS'!$C$5:$K$5</c:f>
              <c:numCache>
                <c:formatCode>General</c:formatCode>
                <c:ptCount val="9"/>
                <c:pt idx="0">
                  <c:v>29</c:v>
                </c:pt>
                <c:pt idx="1">
                  <c:v>19</c:v>
                </c:pt>
                <c:pt idx="2">
                  <c:v>17</c:v>
                </c:pt>
                <c:pt idx="3">
                  <c:v>7</c:v>
                </c:pt>
                <c:pt idx="4">
                  <c:v>14</c:v>
                </c:pt>
                <c:pt idx="5">
                  <c:v>20</c:v>
                </c:pt>
                <c:pt idx="6">
                  <c:v>26</c:v>
                </c:pt>
                <c:pt idx="7">
                  <c:v>30</c:v>
                </c:pt>
                <c:pt idx="8">
                  <c:v>11</c:v>
                </c:pt>
              </c:numCache>
            </c:numRef>
          </c:val>
        </c:ser>
        <c:marker val="1"/>
        <c:axId val="55904128"/>
        <c:axId val="55918592"/>
      </c:lineChart>
      <c:catAx>
        <c:axId val="55904128"/>
        <c:scaling>
          <c:orientation val="minMax"/>
        </c:scaling>
        <c:axPos val="b"/>
        <c:title>
          <c:tx>
            <c:rich>
              <a:bodyPr/>
              <a:lstStyle/>
              <a:p>
                <a:pPr>
                  <a:defRPr sz="800"/>
                </a:pPr>
                <a:r>
                  <a:rPr lang="en-US" sz="800"/>
                  <a:t>SEMANAS</a:t>
                </a:r>
              </a:p>
            </c:rich>
          </c:tx>
          <c:layout/>
        </c:title>
        <c:tickLblPos val="nextTo"/>
        <c:crossAx val="55918592"/>
        <c:crosses val="autoZero"/>
        <c:auto val="1"/>
        <c:lblAlgn val="ctr"/>
        <c:lblOffset val="100"/>
      </c:catAx>
      <c:valAx>
        <c:axId val="55918592"/>
        <c:scaling>
          <c:orientation val="minMax"/>
        </c:scaling>
        <c:axPos val="l"/>
        <c:majorGridlines/>
        <c:title>
          <c:tx>
            <c:rich>
              <a:bodyPr rot="0" vert="wordArtVert"/>
              <a:lstStyle/>
              <a:p>
                <a:pPr>
                  <a:defRPr sz="800"/>
                </a:pPr>
                <a:r>
                  <a:rPr lang="en-US" sz="800"/>
                  <a:t>CASOS</a:t>
                </a:r>
              </a:p>
            </c:rich>
          </c:tx>
          <c:layout>
            <c:manualLayout>
              <c:xMode val="edge"/>
              <c:yMode val="edge"/>
              <c:x val="1.2493599590373784E-3"/>
              <c:y val="0.32199256342957205"/>
            </c:manualLayout>
          </c:layout>
        </c:title>
        <c:numFmt formatCode="General" sourceLinked="1"/>
        <c:tickLblPos val="nextTo"/>
        <c:crossAx val="55904128"/>
        <c:crosses val="autoZero"/>
        <c:crossBetween val="between"/>
      </c:valAx>
    </c:plotArea>
    <c:legend>
      <c:legendPos val="r"/>
      <c:layout>
        <c:manualLayout>
          <c:xMode val="edge"/>
          <c:yMode val="edge"/>
          <c:x val="0.26417130900799385"/>
          <c:y val="0.14369063159648948"/>
          <c:w val="0.35639528929851538"/>
          <c:h val="0.33100685331000373"/>
        </c:manualLayout>
      </c:layout>
      <c:spPr>
        <a:solidFill>
          <a:schemeClr val="accent1">
            <a:lumMod val="20000"/>
            <a:lumOff val="80000"/>
          </a:schemeClr>
        </a:solidFill>
      </c:spPr>
      <c:txPr>
        <a:bodyPr/>
        <a:lstStyle/>
        <a:p>
          <a:pPr>
            <a:defRPr sz="800">
              <a:latin typeface="Arial Narrow" pitchFamily="34" charset="0"/>
            </a:defRPr>
          </a:pPr>
          <a:endParaRPr lang="es-MX"/>
        </a:p>
      </c:txPr>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drawing1.xml><?xml version="1.0" encoding="utf-8"?>
<c:userShapes xmlns:c="http://schemas.openxmlformats.org/drawingml/2006/chart">
  <cdr:relSizeAnchor xmlns:cdr="http://schemas.openxmlformats.org/drawingml/2006/chartDrawing">
    <cdr:from>
      <cdr:x>0.8892</cdr:x>
      <cdr:y>0.11806</cdr:y>
    </cdr:from>
    <cdr:to>
      <cdr:x>0.96494</cdr:x>
      <cdr:y>0.21528</cdr:y>
    </cdr:to>
    <cdr:sp macro="" textlink="">
      <cdr:nvSpPr>
        <cdr:cNvPr id="2" name="1 CuadroTexto"/>
        <cdr:cNvSpPr txBox="1"/>
      </cdr:nvSpPr>
      <cdr:spPr>
        <a:xfrm xmlns:a="http://schemas.openxmlformats.org/drawingml/2006/main">
          <a:off x="6038852" y="323850"/>
          <a:ext cx="514350" cy="266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MX" sz="1100"/>
            <a:t>2015</a:t>
          </a:r>
        </a:p>
      </cdr:txBody>
    </cdr:sp>
  </cdr:relSizeAnchor>
  <cdr:relSizeAnchor xmlns:cdr="http://schemas.openxmlformats.org/drawingml/2006/chartDrawing">
    <cdr:from>
      <cdr:x>0.26227</cdr:x>
      <cdr:y>0.23264</cdr:y>
    </cdr:from>
    <cdr:to>
      <cdr:x>0.31557</cdr:x>
      <cdr:y>0.32292</cdr:y>
    </cdr:to>
    <cdr:sp macro="" textlink="">
      <cdr:nvSpPr>
        <cdr:cNvPr id="3" name="2 CuadroTexto"/>
        <cdr:cNvSpPr txBox="1"/>
      </cdr:nvSpPr>
      <cdr:spPr>
        <a:xfrm xmlns:a="http://schemas.openxmlformats.org/drawingml/2006/main">
          <a:off x="1781176" y="638175"/>
          <a:ext cx="361950"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MX" sz="800"/>
            <a:t>19</a:t>
          </a:r>
        </a:p>
      </cdr:txBody>
    </cdr:sp>
  </cdr:relSizeAnchor>
</c:userShapes>
</file>

<file path=ppt/drawings/drawing2.xml><?xml version="1.0" encoding="utf-8"?>
<c:userShapes xmlns:c="http://schemas.openxmlformats.org/drawingml/2006/chart">
  <cdr:relSizeAnchor xmlns:cdr="http://schemas.openxmlformats.org/drawingml/2006/chartDrawing">
    <cdr:from>
      <cdr:x>0.63956</cdr:x>
      <cdr:y>0.1575</cdr:y>
    </cdr:from>
    <cdr:to>
      <cdr:x>0.64668</cdr:x>
      <cdr:y>0.81722</cdr:y>
    </cdr:to>
    <cdr:sp macro="" textlink="">
      <cdr:nvSpPr>
        <cdr:cNvPr id="2" name="2 Flecha arriba"/>
        <cdr:cNvSpPr/>
      </cdr:nvSpPr>
      <cdr:spPr>
        <a:xfrm xmlns:a="http://schemas.openxmlformats.org/drawingml/2006/main">
          <a:off x="4282566" y="432048"/>
          <a:ext cx="47625" cy="1809750"/>
        </a:xfrm>
        <a:prstGeom xmlns:a="http://schemas.openxmlformats.org/drawingml/2006/main" prst="upArrow">
          <a:avLst/>
        </a:prstGeom>
        <a:solidFill xmlns:a="http://schemas.openxmlformats.org/drawingml/2006/main">
          <a:srgbClr val="4F81BD"/>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l"/>
          <a:endParaRPr lang="es-MX" sz="1100"/>
        </a:p>
      </cdr:txBody>
    </cdr:sp>
  </cdr:relSizeAnchor>
  <cdr:relSizeAnchor xmlns:cdr="http://schemas.openxmlformats.org/drawingml/2006/chartDrawing">
    <cdr:from>
      <cdr:x>0.76238</cdr:x>
      <cdr:y>0.21</cdr:y>
    </cdr:from>
    <cdr:to>
      <cdr:x>0.87129</cdr:x>
      <cdr:y>0.28875</cdr:y>
    </cdr:to>
    <cdr:sp macro="" textlink="">
      <cdr:nvSpPr>
        <cdr:cNvPr id="5" name="4 CuadroTexto"/>
        <cdr:cNvSpPr txBox="1"/>
      </cdr:nvSpPr>
      <cdr:spPr>
        <a:xfrm xmlns:a="http://schemas.openxmlformats.org/drawingml/2006/main">
          <a:off x="5544616" y="576064"/>
          <a:ext cx="792088"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MX" sz="1000" dirty="0" smtClean="0"/>
            <a:t>2016</a:t>
          </a:r>
          <a:endParaRPr lang="es-MX" sz="10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8103D-13A2-4E59-BA68-565F6BE8913A}"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package" Target="../embeddings/Microsoft_Excel_Worksheet1.xlsx"/><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package" Target="../embeddings/Microsoft_Excel_Worksheet2.xlsx"/><Relationship Id="rId5" Type="http://schemas.openxmlformats.org/officeDocument/2006/relationships/chart" Target="../charts/char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package" Target="../embeddings/Microsoft_Excel_Worksheet3.xlsx"/><Relationship Id="rId5" Type="http://schemas.openxmlformats.org/officeDocument/2006/relationships/chart" Target="../charts/char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package" Target="../embeddings/Microsoft_Excel_Worksheet4.xlsx"/><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package" Target="../embeddings/Microsoft_Excel_Worksheet6.xlsx"/><Relationship Id="rId5" Type="http://schemas.openxmlformats.org/officeDocument/2006/relationships/package" Target="../embeddings/Microsoft_Excel_Worksheet5.xlsx"/><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package" Target="../embeddings/Microsoft_Excel_Worksheet7.xlsx"/><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00808"/>
            <a:ext cx="7772400" cy="650503"/>
          </a:xfrm>
        </p:spPr>
        <p:txBody>
          <a:bodyPr>
            <a:normAutofit/>
          </a:bodyPr>
          <a:lstStyle/>
          <a:p>
            <a:r>
              <a:rPr lang="es-MX" sz="3200" dirty="0" smtClean="0"/>
              <a:t>B.C.S.  PANORAMA EPIDEMIOLOGICO 2016</a:t>
            </a:r>
            <a:endParaRPr lang="es-MX" sz="3200" dirty="0"/>
          </a:p>
        </p:txBody>
      </p:sp>
      <p:sp>
        <p:nvSpPr>
          <p:cNvPr id="3" name="2 Subtítulo"/>
          <p:cNvSpPr>
            <a:spLocks noGrp="1"/>
          </p:cNvSpPr>
          <p:nvPr>
            <p:ph type="subTitle" idx="1"/>
          </p:nvPr>
        </p:nvSpPr>
        <p:spPr>
          <a:xfrm>
            <a:off x="1259632" y="2636912"/>
            <a:ext cx="6400800" cy="1752600"/>
          </a:xfrm>
        </p:spPr>
        <p:txBody>
          <a:bodyPr>
            <a:normAutofit/>
          </a:bodyPr>
          <a:lstStyle/>
          <a:p>
            <a:r>
              <a:rPr lang="es-MX" sz="2800" dirty="0" smtClean="0"/>
              <a:t>MORBILIDAD GENERAL, INFLUENZA DENGUE, SEMANA  # 07</a:t>
            </a:r>
          </a:p>
          <a:p>
            <a:r>
              <a:rPr lang="es-MX" sz="2800" dirty="0" smtClean="0"/>
              <a:t>2016</a:t>
            </a:r>
            <a:endParaRPr lang="es-MX" sz="2800" dirty="0"/>
          </a:p>
        </p:txBody>
      </p:sp>
      <p:pic>
        <p:nvPicPr>
          <p:cNvPr id="5" name="4 Imagen" descr="sLUD FEDERAL.png"/>
          <p:cNvPicPr>
            <a:picLocks noChangeAspect="1"/>
          </p:cNvPicPr>
          <p:nvPr/>
        </p:nvPicPr>
        <p:blipFill>
          <a:blip r:embed="rId2" cstate="print"/>
          <a:stretch>
            <a:fillRect/>
          </a:stretch>
        </p:blipFill>
        <p:spPr>
          <a:xfrm>
            <a:off x="5364088" y="417033"/>
            <a:ext cx="2894629" cy="859465"/>
          </a:xfrm>
          <a:prstGeom prst="rect">
            <a:avLst/>
          </a:prstGeom>
        </p:spPr>
      </p:pic>
      <p:sp>
        <p:nvSpPr>
          <p:cNvPr id="6" name="5 CuadroTexto"/>
          <p:cNvSpPr txBox="1"/>
          <p:nvPr/>
        </p:nvSpPr>
        <p:spPr>
          <a:xfrm>
            <a:off x="4427984" y="4797152"/>
            <a:ext cx="4320480" cy="1015663"/>
          </a:xfrm>
          <a:prstGeom prst="rect">
            <a:avLst/>
          </a:prstGeom>
          <a:noFill/>
        </p:spPr>
        <p:txBody>
          <a:bodyPr wrap="square" rtlCol="0">
            <a:spAutoFit/>
          </a:bodyPr>
          <a:lstStyle/>
          <a:p>
            <a:r>
              <a:rPr lang="es-MX" sz="1200" dirty="0" smtClean="0"/>
              <a:t>FUENTE: PLATAFORMA SINAVE. SUIVE WINDOWS. SSA</a:t>
            </a:r>
          </a:p>
          <a:p>
            <a:r>
              <a:rPr lang="es-MX" sz="1200" dirty="0" smtClean="0"/>
              <a:t>CORTE DE INFORMACION AL   03 - 03 -2016</a:t>
            </a:r>
          </a:p>
          <a:p>
            <a:r>
              <a:rPr lang="es-MX" sz="1200" dirty="0" smtClean="0"/>
              <a:t>DEPARTAMENTO DE </a:t>
            </a:r>
            <a:r>
              <a:rPr lang="es-MX" sz="1100" dirty="0" smtClean="0"/>
              <a:t>VIGILANCIA</a:t>
            </a:r>
            <a:r>
              <a:rPr lang="es-MX" sz="1200" dirty="0" smtClean="0"/>
              <a:t> EPIDEMIOLOGICA</a:t>
            </a:r>
          </a:p>
          <a:p>
            <a:r>
              <a:rPr lang="es-MX" sz="1200" dirty="0" smtClean="0"/>
              <a:t>RESPONSABLE: DR. MAURICIO E. BERNAL HERNANDEZ</a:t>
            </a:r>
          </a:p>
          <a:p>
            <a:r>
              <a:rPr lang="es-MX" sz="1200" dirty="0" smtClean="0"/>
              <a:t>APOYO TECNICO: ING. ERNESTO NAVARRO HIGUERA</a:t>
            </a:r>
          </a:p>
        </p:txBody>
      </p:sp>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213379"/>
            <a:ext cx="2021588" cy="126677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836712"/>
            <a:ext cx="4104456" cy="792088"/>
          </a:xfrm>
        </p:spPr>
        <p:txBody>
          <a:bodyPr>
            <a:normAutofit/>
          </a:bodyPr>
          <a:lstStyle/>
          <a:p>
            <a:r>
              <a:rPr lang="es-MX" sz="2800" dirty="0" smtClean="0"/>
              <a:t>DENGUE 2016</a:t>
            </a:r>
            <a:endParaRPr lang="es-MX" sz="28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8" name="1 Gráfico"/>
          <p:cNvGraphicFramePr/>
          <p:nvPr>
            <p:extLst>
              <p:ext uri="{D42A27DB-BD31-4B8C-83A1-F6EECF244321}">
                <p14:modId xmlns="" xmlns:p14="http://schemas.microsoft.com/office/powerpoint/2010/main" val="4125783983"/>
              </p:ext>
            </p:extLst>
          </p:nvPr>
        </p:nvGraphicFramePr>
        <p:xfrm>
          <a:off x="755576" y="1844824"/>
          <a:ext cx="7560840" cy="345638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3051745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0511" y="940093"/>
            <a:ext cx="4104456" cy="792088"/>
          </a:xfrm>
        </p:spPr>
        <p:txBody>
          <a:bodyPr>
            <a:normAutofit/>
          </a:bodyPr>
          <a:lstStyle/>
          <a:p>
            <a:r>
              <a:rPr lang="es-MX" sz="2800" dirty="0" smtClean="0"/>
              <a:t>Conclusiones</a:t>
            </a:r>
            <a:endParaRPr lang="es-MX" sz="28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827584" y="404664"/>
            <a:ext cx="1362927" cy="854042"/>
          </a:xfrm>
          <a:prstGeom prst="rect">
            <a:avLst/>
          </a:prstGeom>
        </p:spPr>
      </p:pic>
      <p:sp>
        <p:nvSpPr>
          <p:cNvPr id="5" name="4 CuadroTexto"/>
          <p:cNvSpPr txBox="1"/>
          <p:nvPr/>
        </p:nvSpPr>
        <p:spPr>
          <a:xfrm>
            <a:off x="1331640" y="1916832"/>
            <a:ext cx="6912768" cy="3970318"/>
          </a:xfrm>
          <a:prstGeom prst="rect">
            <a:avLst/>
          </a:prstGeom>
          <a:noFill/>
        </p:spPr>
        <p:txBody>
          <a:bodyPr wrap="square" rtlCol="0">
            <a:spAutoFit/>
          </a:bodyPr>
          <a:lstStyle/>
          <a:p>
            <a:r>
              <a:rPr lang="es-MX" sz="1400" dirty="0" smtClean="0">
                <a:latin typeface="Arial Narrow" pitchFamily="34" charset="0"/>
              </a:rPr>
              <a:t>Con un corte de la información al día 03-03-2016, cuya fuente es la plataforma Sinave y  con una cobertura del 99% de unidades reportando, se refleja una disminución de diagnósticos de primera vez,  comparando la información del 2016, con la misma semana del 2015, y la variación es de un -7%. </a:t>
            </a:r>
          </a:p>
          <a:p>
            <a:endParaRPr lang="es-MX" sz="1400" dirty="0" smtClean="0">
              <a:latin typeface="Arial Narrow" pitchFamily="34" charset="0"/>
            </a:endParaRPr>
          </a:p>
          <a:p>
            <a:r>
              <a:rPr lang="es-MX" sz="1400" dirty="0" smtClean="0">
                <a:latin typeface="Arial Narrow" pitchFamily="34" charset="0"/>
              </a:rPr>
              <a:t>Básicamente debido a disminución de enfermedades estacionales como:  iras, neumonías y </a:t>
            </a:r>
            <a:r>
              <a:rPr lang="es-MX" sz="1400" dirty="0" err="1" smtClean="0">
                <a:latin typeface="Arial Narrow" pitchFamily="34" charset="0"/>
              </a:rPr>
              <a:t>edas</a:t>
            </a:r>
            <a:r>
              <a:rPr lang="es-MX" sz="1400" dirty="0" smtClean="0">
                <a:latin typeface="Arial Narrow" pitchFamily="34" charset="0"/>
              </a:rPr>
              <a:t>.  Es importante destacar que entre las enfermedades trasmisibles, la influenza, durante 2016, si presento un incremento en el tipo de virus estacional comparado con el 2015, principalmente el H1N1,sin embargo se encuentra  dentro del rango esperado. ( se incluyen dos graficas de resultados de las temporadas altas de circulación de los virus de influenza, para los periodos 2014-2015 y del periodo por concluir de 2015-2016) cada periodo incluye los meses de octubre del año anterior a marzo del año en curso.  El comportamiento de la fiebre por dengue, esta dentro del comportamiento habitual en la temporada invernal.</a:t>
            </a:r>
          </a:p>
          <a:p>
            <a:endParaRPr lang="es-MX" sz="1400" dirty="0" smtClean="0">
              <a:latin typeface="Arial Narrow" pitchFamily="34" charset="0"/>
            </a:endParaRPr>
          </a:p>
          <a:p>
            <a:r>
              <a:rPr lang="es-MX" sz="1400" dirty="0" smtClean="0">
                <a:latin typeface="Arial Narrow" pitchFamily="34" charset="0"/>
              </a:rPr>
              <a:t>Finalmente, como conclusión,  si debemos fortalecer la vigilancia epidemiológica de la influenza, ya que algunas unidades usmis, no están cumpliendo con el reporte semanal de casos, principalmente en la zona de los cabos , la unidad del Hospital General Raúl Carrillo de </a:t>
            </a:r>
            <a:r>
              <a:rPr lang="es-MX" sz="1400" smtClean="0">
                <a:latin typeface="Arial Narrow" pitchFamily="34" charset="0"/>
              </a:rPr>
              <a:t>San José </a:t>
            </a:r>
            <a:r>
              <a:rPr lang="es-MX" sz="1400" dirty="0" smtClean="0">
                <a:latin typeface="Arial Narrow" pitchFamily="34" charset="0"/>
              </a:rPr>
              <a:t>y la HGSZMF# 26 de Cabo San Lucas. La </a:t>
            </a:r>
            <a:r>
              <a:rPr lang="es-MX" sz="1400" dirty="0" err="1" smtClean="0">
                <a:latin typeface="Arial Narrow" pitchFamily="34" charset="0"/>
              </a:rPr>
              <a:t>usmi</a:t>
            </a:r>
            <a:r>
              <a:rPr lang="es-MX" sz="1400" dirty="0" smtClean="0">
                <a:latin typeface="Arial Narrow" pitchFamily="34" charset="0"/>
              </a:rPr>
              <a:t> de Loreto y en la Paz. Hospital Salvatierra y Estrada Ruibal</a:t>
            </a:r>
          </a:p>
          <a:p>
            <a:r>
              <a:rPr lang="es-MX" sz="1400" dirty="0" smtClean="0">
                <a:latin typeface="Arial Narrow" pitchFamily="34" charset="0"/>
              </a:rPr>
              <a:t> </a:t>
            </a:r>
            <a:endParaRPr lang="es-MX" sz="1400" dirty="0">
              <a:latin typeface="Arial Narrow" pitchFamily="34" charset="0"/>
            </a:endParaRPr>
          </a:p>
        </p:txBody>
      </p:sp>
    </p:spTree>
    <p:extLst>
      <p:ext uri="{BB962C8B-B14F-4D97-AF65-F5344CB8AC3E}">
        <p14:creationId xmlns="" xmlns:p14="http://schemas.microsoft.com/office/powerpoint/2010/main" val="2943166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940093"/>
            <a:ext cx="4104456" cy="792088"/>
          </a:xfrm>
        </p:spPr>
        <p:txBody>
          <a:bodyPr>
            <a:normAutofit/>
          </a:bodyPr>
          <a:lstStyle/>
          <a:p>
            <a:r>
              <a:rPr lang="es-MX" sz="2800" dirty="0" smtClean="0"/>
              <a:t>MORBILIDAD GENERAL </a:t>
            </a:r>
            <a:endParaRPr lang="es-MX" sz="2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262212"/>
            <a:ext cx="1491391" cy="934540"/>
          </a:xfrm>
          <a:prstGeom prst="rect">
            <a:avLst/>
          </a:prstGeom>
        </p:spPr>
      </p:pic>
      <p:graphicFrame>
        <p:nvGraphicFramePr>
          <p:cNvPr id="11265" name="Object 1"/>
          <p:cNvGraphicFramePr>
            <a:graphicFrameLocks noChangeAspect="1"/>
          </p:cNvGraphicFramePr>
          <p:nvPr/>
        </p:nvGraphicFramePr>
        <p:xfrm>
          <a:off x="1835696" y="1772816"/>
          <a:ext cx="4752528" cy="4464496"/>
        </p:xfrm>
        <a:graphic>
          <a:graphicData uri="http://schemas.openxmlformats.org/presentationml/2006/ole">
            <p:oleObj spid="_x0000_s11267" name="Hoja de cálculo" r:id="rId5" imgW="6477030" imgH="7962990"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764637"/>
            <a:ext cx="4104456" cy="1143000"/>
          </a:xfrm>
        </p:spPr>
        <p:txBody>
          <a:bodyPr>
            <a:normAutofit/>
          </a:bodyPr>
          <a:lstStyle/>
          <a:p>
            <a:r>
              <a:rPr lang="es-MX" sz="1200" dirty="0" smtClean="0"/>
              <a:t>BCS. INFLUENZA: PERIODOS DE ELEVADA CIRCULACION DE VIRUS COMPARATIVOS : 2014-2015 Y 2015- 2016</a:t>
            </a:r>
            <a:endParaRPr lang="es-MX" sz="12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8"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395536" y="273017"/>
            <a:ext cx="1512168" cy="947560"/>
          </a:xfrm>
          <a:prstGeom prst="rect">
            <a:avLst/>
          </a:prstGeom>
        </p:spPr>
      </p:pic>
      <p:graphicFrame>
        <p:nvGraphicFramePr>
          <p:cNvPr id="10" name="2 Gráfico"/>
          <p:cNvGraphicFramePr>
            <a:graphicFrameLocks/>
          </p:cNvGraphicFramePr>
          <p:nvPr>
            <p:extLst>
              <p:ext uri="{D42A27DB-BD31-4B8C-83A1-F6EECF244321}">
                <p14:modId xmlns="" xmlns:p14="http://schemas.microsoft.com/office/powerpoint/2010/main" val="444046364"/>
              </p:ext>
            </p:extLst>
          </p:nvPr>
        </p:nvGraphicFramePr>
        <p:xfrm>
          <a:off x="251519" y="1772816"/>
          <a:ext cx="8511253" cy="3312368"/>
        </p:xfrm>
        <a:graphic>
          <a:graphicData uri="http://schemas.openxmlformats.org/drawingml/2006/chart">
            <c:chart xmlns:c="http://schemas.openxmlformats.org/drawingml/2006/chart" xmlns:r="http://schemas.openxmlformats.org/officeDocument/2006/relationships" r:id="rId5"/>
          </a:graphicData>
        </a:graphic>
      </p:graphicFrame>
      <p:sp>
        <p:nvSpPr>
          <p:cNvPr id="9" name="8 Flecha arriba"/>
          <p:cNvSpPr/>
          <p:nvPr/>
        </p:nvSpPr>
        <p:spPr>
          <a:xfrm>
            <a:off x="4683715" y="2276872"/>
            <a:ext cx="45719" cy="233445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CuadroTexto"/>
          <p:cNvSpPr txBox="1"/>
          <p:nvPr/>
        </p:nvSpPr>
        <p:spPr>
          <a:xfrm>
            <a:off x="3563888" y="3392996"/>
            <a:ext cx="792088" cy="246221"/>
          </a:xfrm>
          <a:prstGeom prst="rect">
            <a:avLst/>
          </a:prstGeom>
          <a:noFill/>
        </p:spPr>
        <p:txBody>
          <a:bodyPr wrap="square" rtlCol="0">
            <a:spAutoFit/>
          </a:bodyPr>
          <a:lstStyle/>
          <a:p>
            <a:r>
              <a:rPr lang="es-MX" sz="1000" dirty="0" smtClean="0"/>
              <a:t>2014</a:t>
            </a:r>
            <a:endParaRPr lang="es-MX" sz="1000" dirty="0"/>
          </a:p>
        </p:txBody>
      </p:sp>
      <p:graphicFrame>
        <p:nvGraphicFramePr>
          <p:cNvPr id="12" name="11 Objeto"/>
          <p:cNvGraphicFramePr>
            <a:graphicFrameLocks noChangeAspect="1"/>
          </p:cNvGraphicFramePr>
          <p:nvPr>
            <p:extLst>
              <p:ext uri="{D42A27DB-BD31-4B8C-83A1-F6EECF244321}">
                <p14:modId xmlns="" xmlns:p14="http://schemas.microsoft.com/office/powerpoint/2010/main" val="2694302949"/>
              </p:ext>
            </p:extLst>
          </p:nvPr>
        </p:nvGraphicFramePr>
        <p:xfrm>
          <a:off x="5292080" y="5157192"/>
          <a:ext cx="3057525" cy="771525"/>
        </p:xfrm>
        <a:graphic>
          <a:graphicData uri="http://schemas.openxmlformats.org/presentationml/2006/ole">
            <p:oleObj spid="_x0000_s15365" name="Hoja de cálculo" r:id="rId6" imgW="3057620" imgH="771490" progId="Excel.Sheet.12">
              <p:embed/>
            </p:oleObj>
          </a:graphicData>
        </a:graphic>
      </p:graphicFrame>
      <p:sp>
        <p:nvSpPr>
          <p:cNvPr id="13" name="12 CuadroTexto"/>
          <p:cNvSpPr txBox="1"/>
          <p:nvPr/>
        </p:nvSpPr>
        <p:spPr>
          <a:xfrm>
            <a:off x="2411760" y="2276872"/>
            <a:ext cx="792088" cy="230832"/>
          </a:xfrm>
          <a:prstGeom prst="rect">
            <a:avLst/>
          </a:prstGeom>
          <a:noFill/>
        </p:spPr>
        <p:txBody>
          <a:bodyPr wrap="square" rtlCol="0">
            <a:spAutoFit/>
          </a:bodyPr>
          <a:lstStyle/>
          <a:p>
            <a:r>
              <a:rPr lang="es-MX" sz="900" dirty="0" smtClean="0"/>
              <a:t>231</a:t>
            </a:r>
            <a:endParaRPr lang="es-MX" sz="900" dirty="0"/>
          </a:p>
        </p:txBody>
      </p:sp>
    </p:spTree>
    <p:extLst>
      <p:ext uri="{BB962C8B-B14F-4D97-AF65-F5344CB8AC3E}">
        <p14:creationId xmlns="" xmlns:p14="http://schemas.microsoft.com/office/powerpoint/2010/main" val="1767010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764637"/>
            <a:ext cx="4104456" cy="1143000"/>
          </a:xfrm>
        </p:spPr>
        <p:txBody>
          <a:bodyPr>
            <a:normAutofit/>
          </a:bodyPr>
          <a:lstStyle/>
          <a:p>
            <a:r>
              <a:rPr lang="es-MX" sz="1200" dirty="0" smtClean="0"/>
              <a:t>BCS. INFLUENZA PERIODOS DE ELEVADA CIRCULACION DE VIRUS COMARATIVOS : 2014-2015 Y 2015- 2016*</a:t>
            </a:r>
            <a:endParaRPr lang="es-MX" sz="12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8"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395536" y="273017"/>
            <a:ext cx="1512168" cy="947560"/>
          </a:xfrm>
          <a:prstGeom prst="rect">
            <a:avLst/>
          </a:prstGeom>
        </p:spPr>
      </p:pic>
      <p:graphicFrame>
        <p:nvGraphicFramePr>
          <p:cNvPr id="7" name="1 Gráfico"/>
          <p:cNvGraphicFramePr>
            <a:graphicFrameLocks/>
          </p:cNvGraphicFramePr>
          <p:nvPr>
            <p:extLst>
              <p:ext uri="{D42A27DB-BD31-4B8C-83A1-F6EECF244321}">
                <p14:modId xmlns="" xmlns:p14="http://schemas.microsoft.com/office/powerpoint/2010/main" val="2022632180"/>
              </p:ext>
            </p:extLst>
          </p:nvPr>
        </p:nvGraphicFramePr>
        <p:xfrm>
          <a:off x="395536" y="1700808"/>
          <a:ext cx="8136904" cy="3600400"/>
        </p:xfrm>
        <a:graphic>
          <a:graphicData uri="http://schemas.openxmlformats.org/drawingml/2006/chart">
            <c:chart xmlns:c="http://schemas.openxmlformats.org/drawingml/2006/chart" xmlns:r="http://schemas.openxmlformats.org/officeDocument/2006/relationships" r:id="rId5"/>
          </a:graphicData>
        </a:graphic>
      </p:graphicFrame>
      <p:sp>
        <p:nvSpPr>
          <p:cNvPr id="3" name="2 CuadroTexto"/>
          <p:cNvSpPr txBox="1"/>
          <p:nvPr/>
        </p:nvSpPr>
        <p:spPr>
          <a:xfrm>
            <a:off x="4139952" y="3356992"/>
            <a:ext cx="936104" cy="246221"/>
          </a:xfrm>
          <a:prstGeom prst="rect">
            <a:avLst/>
          </a:prstGeom>
          <a:noFill/>
        </p:spPr>
        <p:txBody>
          <a:bodyPr wrap="square" rtlCol="0">
            <a:spAutoFit/>
          </a:bodyPr>
          <a:lstStyle/>
          <a:p>
            <a:r>
              <a:rPr lang="es-MX" sz="1000" dirty="0" smtClean="0"/>
              <a:t>2015</a:t>
            </a:r>
            <a:endParaRPr lang="es-MX" sz="1000" dirty="0"/>
          </a:p>
        </p:txBody>
      </p:sp>
      <p:graphicFrame>
        <p:nvGraphicFramePr>
          <p:cNvPr id="4" name="3 Objeto"/>
          <p:cNvGraphicFramePr>
            <a:graphicFrameLocks noChangeAspect="1"/>
          </p:cNvGraphicFramePr>
          <p:nvPr>
            <p:extLst>
              <p:ext uri="{D42A27DB-BD31-4B8C-83A1-F6EECF244321}">
                <p14:modId xmlns="" xmlns:p14="http://schemas.microsoft.com/office/powerpoint/2010/main" val="665402850"/>
              </p:ext>
            </p:extLst>
          </p:nvPr>
        </p:nvGraphicFramePr>
        <p:xfrm>
          <a:off x="5220072" y="5445224"/>
          <a:ext cx="3057525" cy="581025"/>
        </p:xfrm>
        <a:graphic>
          <a:graphicData uri="http://schemas.openxmlformats.org/presentationml/2006/ole">
            <p:oleObj spid="_x0000_s16387" name="Hoja de cálculo" r:id="rId6" imgW="3057620" imgH="581068" progId="Excel.Sheet.12">
              <p:embed/>
            </p:oleObj>
          </a:graphicData>
        </a:graphic>
      </p:graphicFrame>
    </p:spTree>
    <p:extLst>
      <p:ext uri="{BB962C8B-B14F-4D97-AF65-F5344CB8AC3E}">
        <p14:creationId xmlns="" xmlns:p14="http://schemas.microsoft.com/office/powerpoint/2010/main" val="2778372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23728" y="548680"/>
            <a:ext cx="4104456" cy="1143000"/>
          </a:xfrm>
        </p:spPr>
        <p:txBody>
          <a:bodyPr>
            <a:normAutofit/>
          </a:bodyPr>
          <a:lstStyle/>
          <a:p>
            <a:r>
              <a:rPr lang="es-MX" sz="2800" dirty="0" smtClean="0"/>
              <a:t>INFLUENZA 2016</a:t>
            </a:r>
            <a:endParaRPr lang="es-MX" sz="28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67544" y="188640"/>
            <a:ext cx="1512168" cy="947560"/>
          </a:xfrm>
          <a:prstGeom prst="rect">
            <a:avLst/>
          </a:prstGeom>
        </p:spPr>
      </p:pic>
      <p:graphicFrame>
        <p:nvGraphicFramePr>
          <p:cNvPr id="5" name="4 Tabla"/>
          <p:cNvGraphicFramePr>
            <a:graphicFrameLocks noGrp="1"/>
          </p:cNvGraphicFramePr>
          <p:nvPr/>
        </p:nvGraphicFramePr>
        <p:xfrm>
          <a:off x="1331639" y="1844824"/>
          <a:ext cx="6408712" cy="2736305"/>
        </p:xfrm>
        <a:graphic>
          <a:graphicData uri="http://schemas.openxmlformats.org/drawingml/2006/table">
            <a:tbl>
              <a:tblPr/>
              <a:tblGrid>
                <a:gridCol w="893200"/>
                <a:gridCol w="1518441"/>
                <a:gridCol w="893200"/>
                <a:gridCol w="1038346"/>
                <a:gridCol w="1172325"/>
                <a:gridCol w="893200"/>
              </a:tblGrid>
              <a:tr h="248755">
                <a:tc gridSpan="5">
                  <a:txBody>
                    <a:bodyPr/>
                    <a:lstStyle/>
                    <a:p>
                      <a:pPr algn="l" fontAlgn="b"/>
                      <a:r>
                        <a:rPr lang="es-MX" sz="1100" b="0" i="0" u="none" strike="noStrike" dirty="0">
                          <a:solidFill>
                            <a:srgbClr val="000000"/>
                          </a:solidFill>
                          <a:latin typeface="Calibri"/>
                        </a:rPr>
                        <a:t>BCS. INFLUENZA RESULTADOS POR MUNICIPIO, SEGÚN TIPO 2016</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1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248755">
                <a:tc rowSpan="2">
                  <a:txBody>
                    <a:bodyPr/>
                    <a:lstStyle/>
                    <a:p>
                      <a:pPr algn="ctr" fontAlgn="ctr"/>
                      <a:r>
                        <a:rPr lang="es-MX" sz="1100" b="0" i="0" u="none" strike="noStrike">
                          <a:solidFill>
                            <a:srgbClr val="FFFFFF"/>
                          </a:solidFill>
                          <a:latin typeface="Calibri"/>
                        </a:rPr>
                        <a:t>MUNICIPIO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a:txBody>
                    <a:bodyPr/>
                    <a:lstStyle/>
                    <a:p>
                      <a:pPr algn="ctr" fontAlgn="ctr"/>
                      <a:r>
                        <a:rPr lang="es-MX" sz="1100" b="0" i="0" u="none" strike="noStrike">
                          <a:solidFill>
                            <a:srgbClr val="FFFFFF"/>
                          </a:solidFill>
                          <a:latin typeface="Calibri"/>
                        </a:rPr>
                        <a:t>CASOS PROBABLES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gridSpan="4">
                  <a:txBody>
                    <a:bodyPr/>
                    <a:lstStyle/>
                    <a:p>
                      <a:pPr algn="ctr" fontAlgn="b"/>
                      <a:r>
                        <a:rPr lang="es-MX" sz="1100" b="0" i="0" u="none" strike="noStrike">
                          <a:solidFill>
                            <a:srgbClr val="FFFFFF"/>
                          </a:solidFill>
                          <a:latin typeface="Calibri"/>
                        </a:rPr>
                        <a:t>CONFIRMADOS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hMerge="1">
                  <a:txBody>
                    <a:bodyPr/>
                    <a:lstStyle/>
                    <a:p>
                      <a:endParaRPr lang="es-MX"/>
                    </a:p>
                  </a:txBody>
                  <a:tcPr/>
                </a:tc>
                <a:tc hMerge="1">
                  <a:txBody>
                    <a:bodyPr/>
                    <a:lstStyle/>
                    <a:p>
                      <a:endParaRPr lang="es-MX"/>
                    </a:p>
                  </a:txBody>
                  <a:tcPr/>
                </a:tc>
                <a:tc hMerge="1">
                  <a:txBody>
                    <a:bodyPr/>
                    <a:lstStyle/>
                    <a:p>
                      <a:endParaRPr lang="es-MX"/>
                    </a:p>
                  </a:txBody>
                  <a:tcPr/>
                </a:tc>
              </a:tr>
              <a:tr h="248755">
                <a:tc vMerge="1">
                  <a:txBody>
                    <a:bodyPr/>
                    <a:lstStyle/>
                    <a:p>
                      <a:endParaRPr lang="es-MX"/>
                    </a:p>
                  </a:txBody>
                  <a:tcPr/>
                </a:tc>
                <a:tc vMerge="1">
                  <a:txBody>
                    <a:bodyPr/>
                    <a:lstStyle/>
                    <a:p>
                      <a:endParaRPr lang="es-MX"/>
                    </a:p>
                  </a:txBody>
                  <a:tcPr/>
                </a:tc>
                <a:tc>
                  <a:txBody>
                    <a:bodyPr/>
                    <a:lstStyle/>
                    <a:p>
                      <a:pPr algn="ctr" fontAlgn="b"/>
                      <a:r>
                        <a:rPr lang="es-MX" sz="1100" b="0" i="0" u="none" strike="noStrike">
                          <a:solidFill>
                            <a:srgbClr val="FFFFFF"/>
                          </a:solidFill>
                          <a:latin typeface="Calibri"/>
                        </a:rPr>
                        <a:t>H3N2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s-MX" sz="1100" b="0" i="0" u="none" strike="noStrike" dirty="0">
                          <a:solidFill>
                            <a:srgbClr val="FFFFFF"/>
                          </a:solidFill>
                          <a:latin typeface="Calibri"/>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s-MX" sz="1100" b="0" i="0" u="none" strike="noStrike">
                          <a:solidFill>
                            <a:srgbClr val="FFFFFF"/>
                          </a:solidFill>
                          <a:latin typeface="Calibri"/>
                        </a:rPr>
                        <a:t>H1N1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s-MX" sz="1100" b="0" i="0" u="none" strike="noStrike">
                          <a:solidFill>
                            <a:srgbClr val="FFFFFF"/>
                          </a:solidFill>
                          <a:latin typeface="Calibri"/>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248755">
                <a:tc>
                  <a:txBody>
                    <a:bodyPr/>
                    <a:lstStyle/>
                    <a:p>
                      <a:pPr algn="l" fontAlgn="b"/>
                      <a:r>
                        <a:rPr lang="es-MX" sz="1100" b="0" i="0" u="none" strike="noStrike">
                          <a:solidFill>
                            <a:srgbClr val="000000"/>
                          </a:solidFill>
                          <a:latin typeface="Calibri"/>
                        </a:rPr>
                        <a:t>COMONDU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755">
                <a:tc>
                  <a:txBody>
                    <a:bodyPr/>
                    <a:lstStyle/>
                    <a:p>
                      <a:pPr algn="l" fontAlgn="b"/>
                      <a:r>
                        <a:rPr lang="es-MX" sz="1100" b="0" i="0" u="none" strike="noStrike">
                          <a:solidFill>
                            <a:srgbClr val="000000"/>
                          </a:solidFill>
                          <a:latin typeface="Calibri"/>
                        </a:rPr>
                        <a:t>LORETO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755">
                <a:tc>
                  <a:txBody>
                    <a:bodyPr/>
                    <a:lstStyle/>
                    <a:p>
                      <a:pPr algn="l" fontAlgn="b"/>
                      <a:r>
                        <a:rPr lang="es-MX" sz="1100" b="0" i="0" u="none" strike="noStrike">
                          <a:solidFill>
                            <a:srgbClr val="000000"/>
                          </a:solidFill>
                          <a:latin typeface="Calibri"/>
                        </a:rPr>
                        <a:t>MULEGE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755">
                <a:tc>
                  <a:txBody>
                    <a:bodyPr/>
                    <a:lstStyle/>
                    <a:p>
                      <a:pPr algn="l" fontAlgn="b"/>
                      <a:r>
                        <a:rPr lang="es-MX" sz="1100" b="0" i="0" u="none" strike="noStrike">
                          <a:solidFill>
                            <a:srgbClr val="000000"/>
                          </a:solidFill>
                          <a:latin typeface="Calibri"/>
                        </a:rPr>
                        <a:t>LA PAZ</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755">
                <a:tc>
                  <a:txBody>
                    <a:bodyPr/>
                    <a:lstStyle/>
                    <a:p>
                      <a:pPr algn="l" fontAlgn="b"/>
                      <a:r>
                        <a:rPr lang="es-MX" sz="1100" b="0" i="0" u="none" strike="noStrike">
                          <a:solidFill>
                            <a:srgbClr val="000000"/>
                          </a:solidFill>
                          <a:latin typeface="Calibri"/>
                        </a:rPr>
                        <a:t>LOS CABOS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37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755">
                <a:tc>
                  <a:txBody>
                    <a:bodyPr/>
                    <a:lstStyle/>
                    <a:p>
                      <a:pPr algn="l" fontAlgn="b"/>
                      <a:r>
                        <a:rPr lang="es-MX" sz="1100" b="0" i="0" u="none" strike="noStrike">
                          <a:solidFill>
                            <a:srgbClr val="000000"/>
                          </a:solidFill>
                          <a:latin typeface="Calibri"/>
                        </a:rPr>
                        <a:t>BCS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94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a:solidFill>
                            <a:srgbClr val="000000"/>
                          </a:solidFill>
                          <a:latin typeface="Calibri"/>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755">
                <a:tc>
                  <a:txBody>
                    <a:bodyPr/>
                    <a:lstStyle/>
                    <a:p>
                      <a:pPr algn="l" fontAlgn="b"/>
                      <a:endParaRPr lang="es-MX" sz="11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gridSpan="4">
                  <a:txBody>
                    <a:bodyPr/>
                    <a:lstStyle/>
                    <a:p>
                      <a:pPr algn="r" fontAlgn="b"/>
                      <a:r>
                        <a:rPr lang="es-MX" sz="800" b="0" i="0" u="none" strike="noStrike">
                          <a:solidFill>
                            <a:srgbClr val="000000"/>
                          </a:solidFill>
                          <a:latin typeface="Calibri"/>
                        </a:rPr>
                        <a:t>3 DEFUNCIONES  (NEGATIVAS A VIRUS INFLUENZA)</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r>
              <a:tr h="248755">
                <a:tc gridSpan="3">
                  <a:txBody>
                    <a:bodyPr/>
                    <a:lstStyle/>
                    <a:p>
                      <a:pPr algn="l" fontAlgn="b"/>
                      <a:r>
                        <a:rPr lang="es-MX" sz="1100" b="0" i="0" u="none" strike="noStrike">
                          <a:solidFill>
                            <a:srgbClr val="000000"/>
                          </a:solidFill>
                          <a:latin typeface="Calibri"/>
                        </a:rPr>
                        <a:t>FUENTE: PLATAFORMA SINAVE. AL 02-03-2016</a:t>
                      </a:r>
                    </a:p>
                  </a:txBody>
                  <a:tcPr marL="0" marR="0" marT="0" marB="0" anchor="b">
                    <a:lnL>
                      <a:noFill/>
                    </a:lnL>
                    <a:lnR>
                      <a:noFill/>
                    </a:lnR>
                    <a:lnT>
                      <a:noFill/>
                    </a:lnT>
                    <a:lnB>
                      <a:noFill/>
                    </a:lnB>
                  </a:tcPr>
                </a:tc>
                <a:tc hMerge="1">
                  <a:txBody>
                    <a:bodyPr/>
                    <a:lstStyle/>
                    <a:p>
                      <a:endParaRPr lang="es-MX"/>
                    </a:p>
                  </a:txBody>
                  <a:tcPr/>
                </a:tc>
                <a:tc hMerge="1">
                  <a:txBody>
                    <a:bodyPr/>
                    <a:lstStyle/>
                    <a:p>
                      <a:endParaRPr lang="es-MX"/>
                    </a:p>
                  </a:txBody>
                  <a:tcPr/>
                </a:tc>
                <a:tc>
                  <a:txBody>
                    <a:bodyPr/>
                    <a:lstStyle/>
                    <a:p>
                      <a:pPr algn="l" fontAlgn="b"/>
                      <a:endParaRPr lang="es-MX"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s-MX"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s-MX" sz="11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23728" y="548680"/>
            <a:ext cx="4104456" cy="1143000"/>
          </a:xfrm>
        </p:spPr>
        <p:txBody>
          <a:bodyPr>
            <a:normAutofit/>
          </a:bodyPr>
          <a:lstStyle/>
          <a:p>
            <a:r>
              <a:rPr lang="es-MX" sz="2800" dirty="0" smtClean="0"/>
              <a:t>INFLUENZA 2016</a:t>
            </a:r>
            <a:endParaRPr lang="es-MX" sz="28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8"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95536" y="273017"/>
            <a:ext cx="1512168" cy="947560"/>
          </a:xfrm>
          <a:prstGeom prst="rect">
            <a:avLst/>
          </a:prstGeom>
        </p:spPr>
      </p:pic>
      <p:graphicFrame>
        <p:nvGraphicFramePr>
          <p:cNvPr id="5" name="1 Gráfico"/>
          <p:cNvGraphicFramePr/>
          <p:nvPr/>
        </p:nvGraphicFramePr>
        <p:xfrm>
          <a:off x="827584" y="2057400"/>
          <a:ext cx="7272808" cy="302778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23728" y="548680"/>
            <a:ext cx="4104456" cy="1143000"/>
          </a:xfrm>
        </p:spPr>
        <p:txBody>
          <a:bodyPr>
            <a:normAutofit/>
          </a:bodyPr>
          <a:lstStyle/>
          <a:p>
            <a:r>
              <a:rPr lang="es-MX" sz="2800" dirty="0" smtClean="0"/>
              <a:t>INFLUENZA 2016</a:t>
            </a:r>
            <a:endParaRPr lang="es-MX" sz="2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8"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395536" y="273017"/>
            <a:ext cx="1512168" cy="947560"/>
          </a:xfrm>
          <a:prstGeom prst="rect">
            <a:avLst/>
          </a:prstGeom>
        </p:spPr>
      </p:pic>
      <p:graphicFrame>
        <p:nvGraphicFramePr>
          <p:cNvPr id="33794" name="Object 2"/>
          <p:cNvGraphicFramePr>
            <a:graphicFrameLocks noChangeAspect="1"/>
          </p:cNvGraphicFramePr>
          <p:nvPr/>
        </p:nvGraphicFramePr>
        <p:xfrm>
          <a:off x="251520" y="1844824"/>
          <a:ext cx="8562975" cy="4010025"/>
        </p:xfrm>
        <a:graphic>
          <a:graphicData uri="http://schemas.openxmlformats.org/presentationml/2006/ole">
            <p:oleObj spid="_x0000_s33794" name="Hoja de cálculo" r:id="rId5" imgW="8563050" imgH="4009935" progId="Excel.Sheet.12">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836712"/>
            <a:ext cx="4104456" cy="792088"/>
          </a:xfrm>
        </p:spPr>
        <p:txBody>
          <a:bodyPr>
            <a:normAutofit/>
          </a:bodyPr>
          <a:lstStyle/>
          <a:p>
            <a:r>
              <a:rPr lang="es-MX" sz="2800" dirty="0" smtClean="0"/>
              <a:t>DENGUE 2016</a:t>
            </a:r>
            <a:endParaRPr lang="es-MX" sz="2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3" name="2 Objeto"/>
          <p:cNvGraphicFramePr>
            <a:graphicFrameLocks noChangeAspect="1"/>
          </p:cNvGraphicFramePr>
          <p:nvPr>
            <p:extLst>
              <p:ext uri="{D42A27DB-BD31-4B8C-83A1-F6EECF244321}">
                <p14:modId xmlns="" xmlns:p14="http://schemas.microsoft.com/office/powerpoint/2010/main" val="578743065"/>
              </p:ext>
            </p:extLst>
          </p:nvPr>
        </p:nvGraphicFramePr>
        <p:xfrm>
          <a:off x="1691680" y="1772816"/>
          <a:ext cx="5328592" cy="1724025"/>
        </p:xfrm>
        <a:graphic>
          <a:graphicData uri="http://schemas.openxmlformats.org/presentationml/2006/ole">
            <p:oleObj spid="_x0000_s8228" name="Hoja de cálculo" r:id="rId5" imgW="4914810" imgH="1723935" progId="Excel.Sheet.12">
              <p:embed/>
            </p:oleObj>
          </a:graphicData>
        </a:graphic>
      </p:graphicFrame>
      <p:graphicFrame>
        <p:nvGraphicFramePr>
          <p:cNvPr id="4" name="3 Objeto"/>
          <p:cNvGraphicFramePr>
            <a:graphicFrameLocks noChangeAspect="1"/>
          </p:cNvGraphicFramePr>
          <p:nvPr>
            <p:extLst>
              <p:ext uri="{D42A27DB-BD31-4B8C-83A1-F6EECF244321}">
                <p14:modId xmlns="" xmlns:p14="http://schemas.microsoft.com/office/powerpoint/2010/main" val="627082674"/>
              </p:ext>
            </p:extLst>
          </p:nvPr>
        </p:nvGraphicFramePr>
        <p:xfrm>
          <a:off x="1475656" y="3765423"/>
          <a:ext cx="5328592" cy="2056634"/>
        </p:xfrm>
        <a:graphic>
          <a:graphicData uri="http://schemas.openxmlformats.org/presentationml/2006/ole">
            <p:oleObj spid="_x0000_s8229" name="Hoja de cálculo" r:id="rId6" imgW="4333770" imgH="2105115" progId="Excel.Sheet.12">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836712"/>
            <a:ext cx="4104456" cy="792088"/>
          </a:xfrm>
        </p:spPr>
        <p:txBody>
          <a:bodyPr>
            <a:normAutofit/>
          </a:bodyPr>
          <a:lstStyle/>
          <a:p>
            <a:r>
              <a:rPr lang="es-MX" sz="2800" dirty="0" smtClean="0"/>
              <a:t>DENGUE 2016</a:t>
            </a:r>
            <a:endParaRPr lang="es-MX" sz="2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5" name="4 Objeto"/>
          <p:cNvGraphicFramePr>
            <a:graphicFrameLocks noChangeAspect="1"/>
          </p:cNvGraphicFramePr>
          <p:nvPr>
            <p:extLst>
              <p:ext uri="{D42A27DB-BD31-4B8C-83A1-F6EECF244321}">
                <p14:modId xmlns="" xmlns:p14="http://schemas.microsoft.com/office/powerpoint/2010/main" val="2242068358"/>
              </p:ext>
            </p:extLst>
          </p:nvPr>
        </p:nvGraphicFramePr>
        <p:xfrm>
          <a:off x="1979712" y="1628800"/>
          <a:ext cx="4968552" cy="4391025"/>
        </p:xfrm>
        <a:graphic>
          <a:graphicData uri="http://schemas.openxmlformats.org/presentationml/2006/ole">
            <p:oleObj spid="_x0000_s14341" name="Hoja de cálculo" r:id="rId5" imgW="4210110" imgH="4391115" progId="Excel.Sheet.12">
              <p:embed/>
            </p:oleObj>
          </a:graphicData>
        </a:graphic>
      </p:graphicFrame>
    </p:spTree>
    <p:extLst>
      <p:ext uri="{BB962C8B-B14F-4D97-AF65-F5344CB8AC3E}">
        <p14:creationId xmlns="" xmlns:p14="http://schemas.microsoft.com/office/powerpoint/2010/main" val="1453684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TotalTime>
  <Words>487</Words>
  <Application>Microsoft Office PowerPoint</Application>
  <PresentationFormat>Presentación en pantalla (4:3)</PresentationFormat>
  <Paragraphs>88</Paragraphs>
  <Slides>11</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11</vt:i4>
      </vt:variant>
    </vt:vector>
  </HeadingPairs>
  <TitlesOfParts>
    <vt:vector size="13" baseType="lpstr">
      <vt:lpstr>Tema de Office</vt:lpstr>
      <vt:lpstr>Hoja de cálculo</vt:lpstr>
      <vt:lpstr>B.C.S.  PANORAMA EPIDEMIOLOGICO 2016</vt:lpstr>
      <vt:lpstr>MORBILIDAD GENERAL </vt:lpstr>
      <vt:lpstr>BCS. INFLUENZA: PERIODOS DE ELEVADA CIRCULACION DE VIRUS COMPARATIVOS : 2014-2015 Y 2015- 2016</vt:lpstr>
      <vt:lpstr>BCS. INFLUENZA PERIODOS DE ELEVADA CIRCULACION DE VIRUS COMARATIVOS : 2014-2015 Y 2015- 2016*</vt:lpstr>
      <vt:lpstr>INFLUENZA 2016</vt:lpstr>
      <vt:lpstr>INFLUENZA 2016</vt:lpstr>
      <vt:lpstr>INFLUENZA 2016</vt:lpstr>
      <vt:lpstr>DENGUE 2016</vt:lpstr>
      <vt:lpstr>DENGUE 2016</vt:lpstr>
      <vt:lpstr>DENGUE 2016</vt:lpstr>
      <vt:lpstr>Conclusiones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dc:creator>
  <cp:lastModifiedBy>Mauricio Bernal Hernández</cp:lastModifiedBy>
  <cp:revision>59</cp:revision>
  <dcterms:created xsi:type="dcterms:W3CDTF">2014-01-30T02:50:58Z</dcterms:created>
  <dcterms:modified xsi:type="dcterms:W3CDTF">2016-08-13T18:46:30Z</dcterms:modified>
</cp:coreProperties>
</file>